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0"/>
  </p:notesMasterIdLst>
  <p:sldIdLst>
    <p:sldId id="256" r:id="rId2"/>
    <p:sldId id="261" r:id="rId3"/>
    <p:sldId id="262" r:id="rId4"/>
    <p:sldId id="281" r:id="rId5"/>
    <p:sldId id="283" r:id="rId6"/>
    <p:sldId id="284" r:id="rId7"/>
    <p:sldId id="282" r:id="rId8"/>
    <p:sldId id="280" r:id="rId9"/>
    <p:sldId id="279" r:id="rId10"/>
    <p:sldId id="278" r:id="rId11"/>
    <p:sldId id="277" r:id="rId12"/>
    <p:sldId id="276" r:id="rId13"/>
    <p:sldId id="275" r:id="rId14"/>
    <p:sldId id="274" r:id="rId15"/>
    <p:sldId id="273" r:id="rId16"/>
    <p:sldId id="272" r:id="rId17"/>
    <p:sldId id="271" r:id="rId18"/>
    <p:sldId id="270" r:id="rId19"/>
    <p:sldId id="269" r:id="rId20"/>
    <p:sldId id="268" r:id="rId21"/>
    <p:sldId id="267" r:id="rId22"/>
    <p:sldId id="266" r:id="rId23"/>
    <p:sldId id="265" r:id="rId24"/>
    <p:sldId id="264" r:id="rId25"/>
    <p:sldId id="263" r:id="rId26"/>
    <p:sldId id="329" r:id="rId27"/>
    <p:sldId id="328" r:id="rId28"/>
    <p:sldId id="327" r:id="rId29"/>
    <p:sldId id="326" r:id="rId30"/>
    <p:sldId id="325" r:id="rId31"/>
    <p:sldId id="324" r:id="rId32"/>
    <p:sldId id="323" r:id="rId33"/>
    <p:sldId id="322" r:id="rId34"/>
    <p:sldId id="321" r:id="rId35"/>
    <p:sldId id="319" r:id="rId36"/>
    <p:sldId id="318" r:id="rId37"/>
    <p:sldId id="332" r:id="rId38"/>
    <p:sldId id="333" r:id="rId39"/>
    <p:sldId id="334" r:id="rId40"/>
    <p:sldId id="339" r:id="rId41"/>
    <p:sldId id="340" r:id="rId42"/>
    <p:sldId id="341" r:id="rId43"/>
    <p:sldId id="342" r:id="rId44"/>
    <p:sldId id="343" r:id="rId45"/>
    <p:sldId id="344" r:id="rId46"/>
    <p:sldId id="336" r:id="rId47"/>
    <p:sldId id="337" r:id="rId48"/>
    <p:sldId id="338" r:id="rId4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63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82264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12938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7294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44236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64183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06168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61582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98580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55548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630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81522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348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35894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990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64621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83775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1776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19470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92148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80187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54260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2913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9240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51553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829802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12514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14650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94252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146879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39138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47226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42243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567477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5923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25731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28919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524917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51658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819626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904688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2858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2762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488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127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8204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0851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planalto.gov.br/ccivil_03/_Ato2019-2022/2021/Lei/L14133.htm#art23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planalto.gov.br/ccivil_03/Decreto-Lei/Del2848.htm#art337e" TargetMode="External"/><Relationship Id="rId4" Type="http://schemas.openxmlformats.org/officeDocument/2006/relationships/hyperlink" Target="https://www.planalto.gov.br/ccivil_03/Decreto-Lei/Del2848.htm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apa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093725" y="1566700"/>
            <a:ext cx="6872700" cy="1323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700" b="1" dirty="0" smtClean="0">
                <a:solidFill>
                  <a:schemeClr val="lt1"/>
                </a:solidFill>
              </a:rPr>
              <a:t>GESTOR E FISCAL DE CONTRATOS</a:t>
            </a:r>
            <a:endParaRPr sz="3700" b="1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ESPÉCIES PROCESSUAIS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11700" y="1045675"/>
            <a:ext cx="8520600" cy="331295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INEXIGIBILIDADE: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Art. 74. É inexigível a licitação quando </a:t>
            </a:r>
            <a:r>
              <a:rPr lang="pt-PT" sz="20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inviável a competição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, em especial nos casos de:</a:t>
            </a:r>
            <a:endParaRPr lang="pt-BR" sz="20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50000"/>
              </a:lnSpc>
              <a:buNone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I –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aquisição de materiais, de equipamentos ou de gêneros ou contratação de serviços que só possam ser fornecidos por produtor, empresa ou representante comercial exclusivos; 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  <a:r>
              <a:rPr lang="pt-BR" sz="20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Ex</a:t>
            </a: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: manutenção preventiva e corretiva de ventiladores pulmonares da marca MAGNAMED.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sz="2000" i="1" dirty="0">
              <a:solidFill>
                <a:schemeClr val="tx1"/>
              </a:solidFill>
              <a:latin typeface="+mn-lt"/>
            </a:endParaRP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1111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INEXIGIBILIDADE: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§1º Para fins do disposto no inciso I do </a:t>
            </a:r>
            <a:r>
              <a:rPr lang="pt-BR" sz="20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caput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 deste artigo, a Administração </a:t>
            </a:r>
            <a:r>
              <a:rPr lang="pt-BR" sz="20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deverá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pt-BR" sz="20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demonstrar 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 inviabilidade de competição mediante atestado de exclusividade, contrato de exclusividade, declaração do fabricante ou outro documento idôneo capaz de comprovar que o objeto é fornecido ou prestado por produtor, empresa ou representante comercial exclusivos, vedada a preferência por marca específica.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pt-BR" sz="20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	</a:t>
            </a:r>
            <a:endParaRPr lang="pt-BR" sz="2000" i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97565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11700" y="1017725"/>
            <a:ext cx="8520600" cy="3551150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ART. 74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II - 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contratação de profissional do setor artístico, diretamente ou por meio de empresário exclusivo, desde que consagrado pela crítica especializada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ou pela opinião pública;</a:t>
            </a:r>
            <a:endParaRPr lang="pt-BR" sz="2000" i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  <a:r>
              <a:rPr lang="pt-BR" sz="20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Ex</a:t>
            </a: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: Show Vanessa da Mata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sz="2000" b="1" i="1" dirty="0">
              <a:solidFill>
                <a:schemeClr val="tx1"/>
              </a:solidFill>
              <a:latin typeface="+mn-lt"/>
            </a:endParaRPr>
          </a:p>
          <a:p>
            <a:pPr marL="114300" indent="0" algn="just">
              <a:lnSpc>
                <a:spcPct val="170000"/>
              </a:lnSpc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26518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000" i="1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§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2º Para fins do disposto no inciso II do </a:t>
            </a:r>
            <a:r>
              <a:rPr lang="pt-BR" sz="20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caput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 deste artigo, considera-se empresário exclusivo a pessoa física ou jurídica que possua contrato, declaração, carta ou outro documento que ateste a exclusividade permanente e contínua de representação, no País ou em Estado específico, do profissional do setor artístico, afastada a possibilidade de contratação direta por inexigibilidade por meio de empresário com representação restrita a evento ou local específico.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sz="2000" i="1" dirty="0">
              <a:solidFill>
                <a:schemeClr val="tx1"/>
              </a:solidFill>
              <a:latin typeface="+mn-lt"/>
            </a:endParaRP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51134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ART. 74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	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III 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- contratação dos seguintes serviços técnicos especializados de </a:t>
            </a:r>
            <a:r>
              <a:rPr lang="pt-PT" sz="20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natureza predominantemente intelectual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com profissionais ou empresas de </a:t>
            </a:r>
            <a:r>
              <a:rPr lang="pt-PT" sz="20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notória especialização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, vedada a inexigibilidade para serviços de publicidade e divulgaç</a:t>
            </a:r>
            <a:endParaRPr lang="pt-BR" sz="2000" i="1" dirty="0">
              <a:solidFill>
                <a:schemeClr val="tx1"/>
              </a:solidFill>
              <a:latin typeface="+mn-lt"/>
            </a:endParaRP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8986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</a:rPr>
              <a:t>ART.74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</a:rPr>
              <a:t>	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Inciso III</a:t>
            </a:r>
          </a:p>
          <a:p>
            <a:pPr marL="0" lvl="0" indent="0" algn="just">
              <a:lnSpc>
                <a:spcPct val="16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a) 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estudos técnicos, planejamentos, projetos básicos ou projetos</a:t>
            </a:r>
            <a:endParaRPr lang="pt-BR" sz="2000" i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60000"/>
              </a:lnSpc>
              <a:buNone/>
            </a:pP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executivos;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b) 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pareceres, perícias e avaliações em geral;</a:t>
            </a:r>
            <a:endParaRPr lang="pt-BR" sz="2000" i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7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c) 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assessorias ou consultorias técnicas e auditorias financeiras ou</a:t>
            </a:r>
            <a:endParaRPr lang="pt-BR" sz="2000" i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tributárias;</a:t>
            </a:r>
          </a:p>
          <a:p>
            <a:pPr marL="0" indent="0" algn="just">
              <a:lnSpc>
                <a:spcPct val="160000"/>
              </a:lnSpc>
              <a:buNone/>
            </a:pPr>
            <a:endParaRPr lang="pt-PT" sz="2000" i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000" i="1" dirty="0">
              <a:solidFill>
                <a:schemeClr val="tx1"/>
              </a:solidFill>
              <a:latin typeface="+mn-lt"/>
            </a:endParaRP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0138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11700" y="1017725"/>
            <a:ext cx="8520600" cy="3551150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t-BR" sz="1500" i="1" dirty="0">
                <a:solidFill>
                  <a:schemeClr val="tx1"/>
                </a:solidFill>
                <a:latin typeface="+mn-lt"/>
              </a:rPr>
              <a:t>	</a:t>
            </a:r>
            <a:r>
              <a:rPr lang="pt-BR" sz="15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Inciso III:</a:t>
            </a:r>
            <a:endParaRPr lang="pt-BR" sz="15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15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  <a:r>
              <a:rPr lang="pt-PT" sz="15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d) fiscalização, supervisão ou gerenciamento de obras ou serviços;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PT" sz="15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  <a:r>
              <a:rPr lang="pt-BR" sz="15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e) </a:t>
            </a:r>
            <a:r>
              <a:rPr lang="pt-PT" sz="15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patrocínio ou defesa de causas judiciais ou administrativas;</a:t>
            </a:r>
            <a:endParaRPr lang="pt-BR" sz="1500" i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15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f) </a:t>
            </a:r>
            <a:r>
              <a:rPr lang="pt-PT" sz="15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treinamento e aperfeiçoamento de pessoal;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1500" i="1" dirty="0">
                <a:solidFill>
                  <a:schemeClr val="tx1"/>
                </a:solidFill>
                <a:latin typeface="+mn-lt"/>
              </a:rPr>
              <a:t>	</a:t>
            </a:r>
            <a:r>
              <a:rPr lang="pt-PT" sz="15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g) restauração de obras de arte e de bens de valor histórico;</a:t>
            </a:r>
            <a:endParaRPr lang="pt-BR" sz="15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15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h) </a:t>
            </a:r>
            <a:r>
              <a:rPr lang="pt-PT" sz="15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controles de qualidade e tecnológico, análises, testes e ensaios de campo e laboratoriais, instrumentação e monitoramento de parâmetros específicos de obras e do meio ambiente e demais serviços </a:t>
            </a:r>
            <a:r>
              <a:rPr lang="pt-PT" sz="1500" i="1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de </a:t>
            </a:r>
            <a:r>
              <a:rPr lang="pt-PT" sz="15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engenharia que se enquadrem no disposto neste inciso;</a:t>
            </a:r>
            <a:endParaRPr lang="pt-BR" sz="15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pt-BR" sz="1500" i="1" dirty="0">
              <a:solidFill>
                <a:schemeClr val="tx1"/>
              </a:solidFill>
              <a:latin typeface="+mn-lt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500" i="1" dirty="0">
                <a:solidFill>
                  <a:schemeClr val="tx1"/>
                </a:solidFill>
                <a:latin typeface="+mn-lt"/>
              </a:rPr>
              <a:t>	</a:t>
            </a:r>
            <a:endParaRPr lang="pt-BR" sz="1500" dirty="0">
              <a:solidFill>
                <a:schemeClr val="tx1"/>
              </a:solidFill>
              <a:latin typeface="+mn-lt"/>
            </a:endParaRPr>
          </a:p>
          <a:p>
            <a:pPr marL="114300" indent="0" algn="just">
              <a:lnSpc>
                <a:spcPct val="150000"/>
              </a:lnSpc>
              <a:buNone/>
            </a:pPr>
            <a:endParaRPr lang="pt-BR" sz="15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31002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§3º Para fins do disposto no inciso III do </a:t>
            </a:r>
            <a:r>
              <a:rPr lang="pt-BR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caput</a:t>
            </a:r>
            <a:r>
              <a:rPr lang="pt-B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deste artigo, considera-se de notória especialização o profissional ou a empresa cujo conceito no campo de sua especialidade, decorrente de desempenho anterior, estudos, experiência, publicações, organização, aparelhamento, equipe técnica ou outros requisitos relacionados com suas atividades, </a:t>
            </a:r>
            <a:r>
              <a:rPr lang="pt-BR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permita inferir que o seu trabalho é essencial e reconhecidamente adequado à plena satisfação do objeto do contrato.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sz="2000" i="1" dirty="0">
              <a:solidFill>
                <a:schemeClr val="tx1"/>
              </a:solidFill>
              <a:latin typeface="Calibri (CORPO)"/>
            </a:endParaRPr>
          </a:p>
          <a:p>
            <a:pPr marL="114300" indent="0" algn="just">
              <a:buNone/>
            </a:pP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605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</a:rPr>
              <a:t>	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</a:rPr>
              <a:t>	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§4º Nas contratações com fundamento no inciso III do </a:t>
            </a:r>
            <a:r>
              <a:rPr lang="pt-BR" sz="20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caput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 deste artigo, </a:t>
            </a:r>
            <a:r>
              <a:rPr lang="pt-BR" sz="20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é vedada a subcontratação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de empresas ou a atuação de profissionais distintos daqueles que tenham justificado a inexigibilidade.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- </a:t>
            </a:r>
            <a:r>
              <a:rPr lang="pt-BR" sz="20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Contrata escritório de advocacia e envia o escritório suplente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sz="2000" i="1" dirty="0">
              <a:solidFill>
                <a:schemeClr val="tx1"/>
              </a:solidFill>
              <a:latin typeface="+mn-lt"/>
            </a:endParaRPr>
          </a:p>
          <a:p>
            <a:pPr marL="114300" indent="0"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1804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</a:rPr>
              <a:t>ART. 74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	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IV - objetos que devam ou possam ser contratados por meio de credenciamento;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  <a:b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PT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  <a:r>
              <a:rPr lang="pt-PT" sz="20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- Fornecimento de assistência médica a servidores por meio de médicos credenciados.</a:t>
            </a:r>
            <a:endParaRPr lang="pt-BR" sz="2000" b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114300" indent="0"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78002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+mn-lt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+mn-lt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t-BR" sz="2400" dirty="0" err="1" smtClean="0">
                <a:latin typeface="+mn-lt"/>
                <a:cs typeface="Times New Roman" panose="02020603050405020304" pitchFamily="18" charset="0"/>
              </a:rPr>
              <a:t>PROFª</a:t>
            </a:r>
            <a:r>
              <a:rPr lang="pt-BR" sz="2400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pt-BR" sz="2400" dirty="0">
                <a:latin typeface="+mn-lt"/>
                <a:cs typeface="Times New Roman" panose="02020603050405020304" pitchFamily="18" charset="0"/>
              </a:rPr>
              <a:t>JULIANA </a:t>
            </a:r>
            <a:r>
              <a:rPr lang="pt-BR" sz="2400" dirty="0" smtClean="0">
                <a:latin typeface="+mn-lt"/>
                <a:cs typeface="Times New Roman" panose="02020603050405020304" pitchFamily="18" charset="0"/>
              </a:rPr>
              <a:t>FIORESE</a:t>
            </a:r>
          </a:p>
          <a:p>
            <a:pPr marL="0" indent="0" algn="ctr">
              <a:buNone/>
            </a:pPr>
            <a:endParaRPr lang="pt-BR" sz="2400" dirty="0"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400" dirty="0">
                <a:latin typeface="+mn-lt"/>
                <a:cs typeface="Times New Roman" panose="02020603050405020304" pitchFamily="18" charset="0"/>
              </a:rPr>
              <a:t>Bacharel em Direito pela PUC-PR, assessora pública na prefeitura de Curitiba há 18 anos, especialista em licitações, contratos e convênios. Analista Master de Licitações. Pregoeira e Presidente da Comissão de Licitações.</a:t>
            </a:r>
          </a:p>
        </p:txBody>
      </p:sp>
    </p:spTree>
    <p:extLst>
      <p:ext uri="{BB962C8B-B14F-4D97-AF65-F5344CB8AC3E}">
        <p14:creationId xmlns:p14="http://schemas.microsoft.com/office/powerpoint/2010/main" val="11727111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ART. 74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V - aquisição ou locação de imóvel cujas características de instalações e de localização tornem necessária sua escolha.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§ 5º Nas contratações com fundamento no inciso V do </a:t>
            </a:r>
            <a:r>
              <a:rPr lang="pt-BR" sz="20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caput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 deste artigo, devem ser observados os seguintes requisitos: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I - </a:t>
            </a:r>
            <a:r>
              <a:rPr lang="pt-BR" sz="20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avaliação prévia do bem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, do seu estado de conservação, dos custos de adaptações, quando imprescindíveis às necessidades de utilização, e do prazo de amortização dos investimentos;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sz="2000" i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pt-BR" sz="2400" dirty="0">
              <a:solidFill>
                <a:schemeClr val="tx1"/>
              </a:solidFill>
              <a:latin typeface="+mn-lt"/>
            </a:endParaRPr>
          </a:p>
          <a:p>
            <a:pPr marL="114300" indent="0"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56370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II - certificação da </a:t>
            </a:r>
            <a:r>
              <a:rPr lang="pt-BR" sz="20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inexistência de imóveis públicos vagos e disponíveis que atendam ao objeto;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III - justificativas que demonstrem a </a:t>
            </a:r>
            <a:r>
              <a:rPr lang="pt-BR" sz="20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singularidade do imóvel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a ser comprado ou locado pela Administração e que evidenciem </a:t>
            </a:r>
            <a:r>
              <a:rPr lang="pt-BR" sz="20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vantagem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para ela.</a:t>
            </a:r>
          </a:p>
          <a:p>
            <a:pPr>
              <a:lnSpc>
                <a:spcPct val="150000"/>
              </a:lnSpc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pt-BR" sz="2000" i="1" dirty="0">
              <a:solidFill>
                <a:schemeClr val="tx1"/>
              </a:solidFill>
              <a:latin typeface="+mn-lt"/>
            </a:endParaRPr>
          </a:p>
          <a:p>
            <a:pPr marL="114300" indent="0"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9860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DISPENSA DE LICITAÇÃO</a:t>
            </a: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: Artigo 75, incisos I ao XVI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  <a:r>
              <a:rPr lang="pt-BR" sz="20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Valor – Objeto – Licitações sem “efeitos” - Circunstâncias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“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Art. 75. É dispensável a licitação: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I - para contratação que envolva valores inferiores a R$ 100.000,00 (cem mil reais), no caso de obras e serviços de engenharia ou de serviços de manutenção de veículos automotores;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  <a:endParaRPr lang="pt-BR" sz="20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000" i="1" dirty="0">
              <a:solidFill>
                <a:schemeClr val="tx1"/>
              </a:solidFill>
              <a:latin typeface="+mn-lt"/>
            </a:endParaRPr>
          </a:p>
          <a:p>
            <a:pPr marL="114300" indent="0"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39356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DISPENSA DE LICITAÇÃO</a:t>
            </a:r>
            <a:r>
              <a:rPr lang="pt-BR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:</a:t>
            </a:r>
            <a:endParaRPr lang="pt-PT" i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pt-PT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Art. 75. É dispensável a licitação: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PT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II - para contratação que envolva valores inferiores a R$ 50.000,00</a:t>
            </a:r>
            <a:r>
              <a:rPr lang="pt-BR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pt-PT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(cinquenta mil reais), no caso de outros serviços e compras;</a:t>
            </a:r>
            <a:r>
              <a:rPr lang="pt-PT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pt-PT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endParaRPr lang="pt-PT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pt-PT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  <a:r>
              <a:rPr lang="pt-BR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– Decreto n.º 11.317/22 – 2ª atualização – R$57.208,30 e R$114.416,65</a:t>
            </a:r>
          </a:p>
          <a:p>
            <a:pPr marL="0" indent="0">
              <a:lnSpc>
                <a:spcPct val="150000"/>
              </a:lnSpc>
              <a:buNone/>
            </a:pPr>
            <a:endParaRPr lang="pt-PT" b="1" i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>
              <a:solidFill>
                <a:schemeClr val="tx1"/>
              </a:solidFill>
              <a:latin typeface="+mn-lt"/>
            </a:endParaRPr>
          </a:p>
          <a:p>
            <a:pPr marL="114300" indent="0">
              <a:buNone/>
            </a:pPr>
            <a:endParaRPr lang="pt-BR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0968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Art. 75. É dispensável a licitação:</a:t>
            </a:r>
            <a:endParaRPr lang="pt-BR" sz="20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§ 1º Para fins de aferição dos valores que atendam aos limites referidos nos incisos I e II do </a:t>
            </a:r>
            <a:r>
              <a:rPr lang="pt-BR" sz="20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caput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 deste artigo, deverão ser observados: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I - o somatório do que for despendido no exercício financeiro pela respectiva unidade gestora;</a:t>
            </a: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466798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 algn="just">
              <a:lnSpc>
                <a:spcPct val="150000"/>
              </a:lnSpc>
              <a:buNone/>
            </a:pPr>
            <a:r>
              <a:rPr lang="pt-BR" sz="2000" i="1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II 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- o somatório da despesa realizada com objetos de mesma natureza, entendidos como tais aqueles relativos a contratações no mesmo ramo de atividade</a:t>
            </a:r>
            <a:r>
              <a:rPr lang="pt-BR" sz="2000" i="1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.</a:t>
            </a:r>
          </a:p>
          <a:p>
            <a:pPr marL="114300" indent="0" algn="just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§2º Os valores referidos nos incisos I e II do </a:t>
            </a:r>
            <a:r>
              <a:rPr lang="pt-BR" sz="20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caput</a:t>
            </a: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 deste artigo serão duplicados para compras, obras e serviços contratados por consórcio público ou por autarquia ou fundação qualificadas como agências executivas na forma da lei.</a:t>
            </a:r>
          </a:p>
          <a:p>
            <a:pPr marL="114300" indent="0" algn="just">
              <a:lnSpc>
                <a:spcPct val="150000"/>
              </a:lnSpc>
              <a:buNone/>
            </a:pPr>
            <a:endParaRPr lang="pt-BR" sz="2000" i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3043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PT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75. É dispensável a licitação: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PT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III </a:t>
            </a:r>
            <a:r>
              <a:rPr lang="pt-PT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PT" sz="2000" i="1" dirty="0">
                <a:solidFill>
                  <a:schemeClr val="tx1"/>
                </a:solidFill>
              </a:rPr>
              <a:t>para contratação que mantenha todas as condições definidas em edital de licitação realizada há menos de 1 (um) ano, quando se verificar que naquela licitação: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PT" sz="2000" i="1" dirty="0">
                <a:solidFill>
                  <a:schemeClr val="tx1"/>
                </a:solidFill>
              </a:rPr>
              <a:t>	a) não surgiram licitantes interessados ou não foram apresentadas propostas válidas;</a:t>
            </a:r>
            <a:endParaRPr lang="pt-BR" sz="2000" dirty="0">
              <a:solidFill>
                <a:schemeClr val="tx1"/>
              </a:solidFill>
            </a:endParaRP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9354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Art. 75. É dispensável a licitação: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b) </a:t>
            </a:r>
            <a:r>
              <a:rPr lang="pt-PT" sz="2000" i="1" dirty="0">
                <a:solidFill>
                  <a:schemeClr val="tx1"/>
                </a:solidFill>
                <a:latin typeface="+mn-lt"/>
              </a:rPr>
              <a:t>as propostas apresentadas consignaram preços manifestamente superiores aos praticados no mercado ou incompatíveis com os fixados pelos órgãos oficiais competentes;</a:t>
            </a: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91323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PT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75. É dispensável a licitação: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PT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IV - </a:t>
            </a:r>
            <a:r>
              <a:rPr lang="pt-PT" sz="2000" i="1" dirty="0">
                <a:solidFill>
                  <a:schemeClr val="tx1"/>
                </a:solidFill>
              </a:rPr>
              <a:t>para contratação que tenha por objeto:</a:t>
            </a:r>
            <a:endParaRPr lang="pt-BR" sz="2000" dirty="0">
              <a:solidFill>
                <a:schemeClr val="tx1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PT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a) </a:t>
            </a:r>
            <a:r>
              <a:rPr lang="pt-PT" sz="2000" i="1" dirty="0">
                <a:solidFill>
                  <a:schemeClr val="tx1"/>
                </a:solidFill>
              </a:rPr>
              <a:t>bens, componentes ou peças de origem nacional ou estrangeira necessários à manutenção de equipamentos, a serem adquiridos do fornecedor original desses equipamentos durante o período de garantia técnica, quando essa condição de exclusividade for indispensável para a vigência da garantia;</a:t>
            </a:r>
            <a:endParaRPr lang="pt-BR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t-BR" sz="2000" dirty="0">
              <a:solidFill>
                <a:schemeClr val="tx1"/>
              </a:solidFill>
            </a:endParaRP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3979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Art. 75. É dispensável a licitação: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	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IV - </a:t>
            </a:r>
            <a:r>
              <a:rPr lang="pt-PT" sz="2000" i="1" dirty="0">
                <a:solidFill>
                  <a:schemeClr val="tx1"/>
                </a:solidFill>
                <a:latin typeface="+mn-lt"/>
              </a:rPr>
              <a:t>para contratação que tenha por objeto:</a:t>
            </a: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0" lvl="0" indent="0" algn="just">
              <a:lnSpc>
                <a:spcPct val="170000"/>
              </a:lnSpc>
              <a:buNone/>
            </a:pPr>
            <a:r>
              <a:rPr lang="pt-PT" sz="2000" i="1" dirty="0">
                <a:solidFill>
                  <a:schemeClr val="tx1"/>
                </a:solidFill>
                <a:latin typeface="+mn-lt"/>
              </a:rPr>
              <a:t>	b) bens, serviços, alienações ou obras, nos termos de acordo internacional específico aprovado pelo Congresso Nacional, quando as condições ofertadas forem manifestamente vantajosas para a Administração;</a:t>
            </a: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</a:rPr>
              <a:t>	</a:t>
            </a: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389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700" y="349956"/>
            <a:ext cx="8520600" cy="667769"/>
          </a:xfrm>
        </p:spPr>
        <p:txBody>
          <a:bodyPr>
            <a:noAutofit/>
          </a:bodyPr>
          <a:lstStyle/>
          <a:p>
            <a:pPr algn="ctr"/>
            <a:r>
              <a:rPr lang="pt-BR" sz="3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CONCEITO </a:t>
            </a:r>
            <a:endParaRPr lang="pt-BR" sz="3000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11700" y="1017725"/>
            <a:ext cx="8520600" cy="355115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LICITAÇÃO: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Processo por meio do qual a Administração Pública contrata, compra e vende. </a:t>
            </a:r>
            <a:r>
              <a:rPr lang="pt-BR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Disputa – </a:t>
            </a:r>
            <a:r>
              <a:rPr lang="pt-BR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Vantajosidade</a:t>
            </a:r>
            <a:r>
              <a:rPr lang="pt-BR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– Isonomia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Previsão Legal na Constituição Federal de 1988: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t-BR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  <a:r>
              <a:rPr lang="pt-BR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“ Art. 37. A administração pública direta e indireta de qualquer dos Poderes da União, dos Estados, do Distrito Federal e dos Municípios </a:t>
            </a:r>
            <a:r>
              <a:rPr lang="pt-BR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obedecerá aos princípios</a:t>
            </a:r>
            <a:r>
              <a:rPr lang="pt-BR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de legalidade, impessoalidade, moralidade, publicidade e </a:t>
            </a:r>
            <a:r>
              <a:rPr lang="pt-BR" i="1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		eficiência </a:t>
            </a:r>
            <a:r>
              <a:rPr lang="pt-BR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e, também, ao seguinte:  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4017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11700" y="1045675"/>
            <a:ext cx="8520600" cy="35232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Art. 75. É dispensável a licitação:</a:t>
            </a:r>
            <a:endParaRPr lang="pt-BR" sz="20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IV - para contratação que tenha por objeto:</a:t>
            </a:r>
            <a:endParaRPr lang="pt-BR" sz="20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c) 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produtos para pesquisa e desenvolvimento, limitada a contratação, no caso de obras e serviços de engenharia, ao valor de R$ 300.000,00 (trezentos mil reais);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§</a:t>
            </a:r>
            <a:r>
              <a:rPr lang="pt-BR" sz="2000" i="1" dirty="0">
                <a:solidFill>
                  <a:schemeClr val="tx1"/>
                </a:solidFill>
                <a:latin typeface="+mn-lt"/>
              </a:rPr>
              <a:t>5º A dispensa prevista na alínea “c” do inciso IV do </a:t>
            </a:r>
            <a:r>
              <a:rPr lang="pt-BR" sz="2000" b="1" i="1" dirty="0">
                <a:solidFill>
                  <a:schemeClr val="tx1"/>
                </a:solidFill>
                <a:latin typeface="+mn-lt"/>
              </a:rPr>
              <a:t>caput</a:t>
            </a:r>
            <a:r>
              <a:rPr lang="pt-BR" sz="2000" i="1" dirty="0">
                <a:solidFill>
                  <a:schemeClr val="tx1"/>
                </a:solidFill>
                <a:latin typeface="+mn-lt"/>
              </a:rPr>
              <a:t> deste artigo, quando aplicada a obras e serviços de engenharia, </a:t>
            </a:r>
            <a:r>
              <a:rPr lang="pt-BR" sz="2000" b="1" i="1" dirty="0">
                <a:solidFill>
                  <a:schemeClr val="tx1"/>
                </a:solidFill>
                <a:latin typeface="+mn-lt"/>
              </a:rPr>
              <a:t>seguirá procedimentos especiais instituídos em regulamentação específica.</a:t>
            </a:r>
            <a:endParaRPr lang="pt-BR" sz="2000" b="1" i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47008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Art. 75. É dispensável a licitação: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PT" sz="2000" i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V – para contratação com vistas ao cumprimento do disposto nos arts. 3º, 3º-A, 4º, 5º e 20 da Lei n.º 10.973, de 2 de dezembro de 2004, observados os princípios gerais de contratação constantes da referida Lei;</a:t>
            </a:r>
            <a:endParaRPr lang="pt-BR" sz="2000" i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	-  incentivo à inovação e à pesquisa científica e tecnológica.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sz="2000" i="1" dirty="0">
              <a:solidFill>
                <a:schemeClr val="tx1"/>
              </a:solidFill>
              <a:latin typeface="+mn-lt"/>
            </a:endParaRPr>
          </a:p>
          <a:p>
            <a:pPr marL="114300" indent="0" algn="just"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797291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11700" y="1045675"/>
            <a:ext cx="8520600" cy="35232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PT" sz="15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VIII - nos casos de emergência ou de calamidade pública, quando caracterizada urgência de atendimento de situação que possa ocasionar prejuízo ou comprometer a continuidade dos serviços públicos ou a segurança de pessoas, obras, serviços, equipamentos e outros bens, públicos ou particulares, e somente para aquisição dos bens necessários ao atendimento da situação emergencial ou calamitosa e para as parcelas de obras e serviços que possam ser concluídas no </a:t>
            </a:r>
            <a:r>
              <a:rPr lang="pt-PT" sz="15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prazo máximo de 1 (um) ano</a:t>
            </a:r>
            <a:r>
              <a:rPr lang="pt-PT" sz="15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, contado da data de ocorrência da emergência ou da calamidade, </a:t>
            </a:r>
            <a:r>
              <a:rPr lang="pt-PT" sz="15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vedadas a prorrogação dos respectivos contratos </a:t>
            </a:r>
            <a:r>
              <a:rPr lang="pt-PT" sz="15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e a </a:t>
            </a:r>
            <a:r>
              <a:rPr lang="pt-PT" sz="15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recontratação de empresa já contratada com base no disposto neste inciso;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PT" sz="15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  <a:endParaRPr lang="pt-BR" sz="15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pt-BR" sz="1500" dirty="0">
              <a:solidFill>
                <a:schemeClr val="tx1"/>
              </a:solidFill>
              <a:latin typeface="+mn-lt"/>
            </a:endParaRPr>
          </a:p>
          <a:p>
            <a:pPr marL="114300" indent="0" algn="just">
              <a:lnSpc>
                <a:spcPct val="150000"/>
              </a:lnSpc>
              <a:buNone/>
            </a:pPr>
            <a:endParaRPr lang="pt-BR" sz="15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25175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ESPÉCIES PROCESSUAIS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DISPENSA DE LICITAÇÃO</a:t>
            </a: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:</a:t>
            </a:r>
            <a:endParaRPr lang="pt-PT" sz="2000" i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§</a:t>
            </a: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6º Para os fins do inciso VIII do </a:t>
            </a:r>
            <a:r>
              <a:rPr lang="pt-BR" sz="20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caput</a:t>
            </a: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 deste artigo, considera-se emergencial a contratação por dispensa com objetivo de manter a </a:t>
            </a:r>
            <a:r>
              <a:rPr lang="pt-BR" sz="20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continuidade do serviço público</a:t>
            </a: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, e </a:t>
            </a:r>
            <a:r>
              <a:rPr lang="pt-BR" sz="20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deverão ser observados os valores praticados pelo mercado na forma do </a:t>
            </a:r>
            <a:r>
              <a:rPr lang="pt-BR" sz="20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  <a:hlinkClick r:id="rId4"/>
              </a:rPr>
              <a:t>art. 23 desta Lei</a:t>
            </a: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 e adotadas as providências necessárias para a conclusão do processo licitatório, </a:t>
            </a:r>
            <a:r>
              <a:rPr lang="pt-BR" sz="20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sem prejuízo de apuração de responsabilidade dos agentes públicos que deram causa à situação emergencial.</a:t>
            </a:r>
            <a:endParaRPr lang="pt-PT" sz="2000" b="1" i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PT" sz="2000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</a:t>
            </a:r>
            <a:r>
              <a:rPr lang="pt-PT" sz="2000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EXCEPCIONALIDADE – FALTA DE PLANEJAMENTO </a:t>
            </a:r>
            <a:endParaRPr lang="pt-BR" sz="2000" b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71756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IRREGULARIDADES A SEREM EVITADAS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 algn="just">
              <a:lnSpc>
                <a:spcPct val="150000"/>
              </a:lnSpc>
              <a:buNone/>
            </a:pPr>
            <a:r>
              <a:rPr lang="pt-BR" sz="2000" dirty="0">
                <a:solidFill>
                  <a:schemeClr val="tx1"/>
                </a:solidFill>
              </a:rPr>
              <a:t>	Os órgãos de controle, especialmente o Tribunal de Contas da União e os Tribunais de Contas estaduais costumam identificar como principais falhas:</a:t>
            </a:r>
          </a:p>
          <a:p>
            <a:pPr marL="114300" indent="0" algn="just">
              <a:lnSpc>
                <a:spcPct val="150000"/>
              </a:lnSpc>
              <a:buNone/>
            </a:pPr>
            <a:r>
              <a:rPr lang="pt-BR" sz="2000" dirty="0">
                <a:solidFill>
                  <a:schemeClr val="tx1"/>
                </a:solidFill>
              </a:rPr>
              <a:t>	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	ausência de planejamento;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	pesquisa de preços inconsistente;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	justificativa insuficiente da contratação e do preço;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	enquadramento incorreto da hipótese de dispensa ou inexigibilidade;</a:t>
            </a: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3798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IRREGULARIDADES A SEREM EVITADAS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endParaRPr lang="pt-BR" altLang="pt-BR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342900"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pt-BR" altLang="pt-BR" sz="2000" dirty="0">
                <a:solidFill>
                  <a:schemeClr val="tx1"/>
                </a:solidFill>
                <a:latin typeface="Arial" panose="020B0604020202020204" pitchFamily="34" charset="0"/>
              </a:rPr>
              <a:t>fracionamento indevido de despesas; </a:t>
            </a:r>
          </a:p>
          <a:p>
            <a:pPr marL="342900"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pt-BR" altLang="pt-BR" sz="2000" dirty="0">
                <a:solidFill>
                  <a:schemeClr val="tx1"/>
                </a:solidFill>
                <a:latin typeface="Arial" panose="020B0604020202020204" pitchFamily="34" charset="0"/>
              </a:rPr>
              <a:t>deficiência na publicidade dos atos</a:t>
            </a:r>
            <a:r>
              <a:rPr lang="pt-BR" altLang="pt-BR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;</a:t>
            </a:r>
          </a:p>
          <a:p>
            <a:pPr marL="342900"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ausência de fiscalização da execução contratual</a:t>
            </a:r>
            <a:r>
              <a:rPr lang="pt-BR" sz="2000" dirty="0" smtClean="0">
                <a:solidFill>
                  <a:schemeClr val="tx1"/>
                </a:solidFill>
              </a:rPr>
              <a:t>;</a:t>
            </a:r>
          </a:p>
          <a:p>
            <a:pPr marL="342900"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processos administrativos incompletos.</a:t>
            </a:r>
            <a:r>
              <a:rPr lang="pt-BR" altLang="pt-BR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endParaRPr lang="pt-BR" altLang="pt-BR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9359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IRREGULARIDADES A SEREM EVITADAS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 algn="just">
              <a:lnSpc>
                <a:spcPct val="150000"/>
              </a:lnSpc>
              <a:buNone/>
            </a:pPr>
            <a:r>
              <a:rPr lang="pt-BR" sz="2000" b="1" dirty="0" smtClean="0">
                <a:solidFill>
                  <a:schemeClr val="tx1"/>
                </a:solidFill>
              </a:rPr>
              <a:t>	Acórdão </a:t>
            </a:r>
            <a:r>
              <a:rPr lang="pt-BR" sz="2000" b="1" dirty="0">
                <a:solidFill>
                  <a:schemeClr val="tx1"/>
                </a:solidFill>
              </a:rPr>
              <a:t>nº 2.499/2025 – Plenário (TCU)</a:t>
            </a:r>
          </a:p>
          <a:p>
            <a:pPr marL="114300" indent="0" algn="just">
              <a:lnSpc>
                <a:spcPct val="150000"/>
              </a:lnSpc>
              <a:buNone/>
            </a:pPr>
            <a:r>
              <a:rPr lang="pt-BR" sz="2000" b="1" dirty="0" smtClean="0">
                <a:solidFill>
                  <a:schemeClr val="tx1"/>
                </a:solidFill>
              </a:rPr>
              <a:t>	Tema</a:t>
            </a:r>
            <a:r>
              <a:rPr lang="pt-BR" sz="2000" b="1" dirty="0">
                <a:solidFill>
                  <a:schemeClr val="tx1"/>
                </a:solidFill>
              </a:rPr>
              <a:t>:</a:t>
            </a:r>
            <a:r>
              <a:rPr lang="pt-BR" sz="2000" dirty="0">
                <a:solidFill>
                  <a:schemeClr val="tx1"/>
                </a:solidFill>
              </a:rPr>
              <a:t> Pesquisa de </a:t>
            </a:r>
            <a:r>
              <a:rPr lang="pt-BR" sz="2000" dirty="0" smtClean="0">
                <a:solidFill>
                  <a:schemeClr val="tx1"/>
                </a:solidFill>
              </a:rPr>
              <a:t>preços</a:t>
            </a:r>
          </a:p>
          <a:p>
            <a:pPr marL="114300" indent="0" algn="just">
              <a:lnSpc>
                <a:spcPct val="150000"/>
              </a:lnSpc>
              <a:buNone/>
            </a:pPr>
            <a:r>
              <a:rPr lang="pt-BR" sz="2000" b="1" dirty="0" smtClean="0">
                <a:solidFill>
                  <a:schemeClr val="tx1"/>
                </a:solidFill>
              </a:rPr>
              <a:t>	O </a:t>
            </a:r>
            <a:r>
              <a:rPr lang="pt-BR" sz="2000" b="1" dirty="0">
                <a:solidFill>
                  <a:schemeClr val="tx1"/>
                </a:solidFill>
              </a:rPr>
              <a:t>Tribunal apontou irregularidades em: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quantitativos sem memória de cálculo; 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pesquisa de preços sem metodologia; 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ETP elaborado sem fundamentação.</a:t>
            </a:r>
          </a:p>
          <a:p>
            <a:pPr algn="just">
              <a:lnSpc>
                <a:spcPct val="150000"/>
              </a:lnSpc>
            </a:pP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8170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IRREGULARIDADES A SEREM EVITADAS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178. O Título XI da Parte Especial do </a:t>
            </a:r>
            <a:r>
              <a:rPr lang="pt-B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Decreto-Lei nº 2.848, de 7 de dezembro de 1940</a:t>
            </a:r>
            <a:r>
              <a:rPr lang="pt-B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(Código Penal), passa a vigorar acrescido do seguinte Capítulo II-B: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t-B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DOS CRIMES EM LICITAÇÕES E CONTRATOS ADMINISTRATIVOS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b="1" i="1" dirty="0">
                <a:solidFill>
                  <a:schemeClr val="tx1"/>
                </a:solidFill>
              </a:rPr>
              <a:t>Contratação direta ilegal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pt-BR" sz="2000" i="1" dirty="0" smtClean="0">
                <a:solidFill>
                  <a:schemeClr val="tx1"/>
                </a:solidFill>
                <a:hlinkClick r:id="rId5"/>
              </a:rPr>
              <a:t>Art</a:t>
            </a:r>
            <a:r>
              <a:rPr lang="pt-BR" sz="2000" i="1" dirty="0">
                <a:solidFill>
                  <a:schemeClr val="tx1"/>
                </a:solidFill>
                <a:hlinkClick r:id="rId5"/>
              </a:rPr>
              <a:t>. 337-E</a:t>
            </a:r>
            <a:r>
              <a:rPr lang="pt-BR" sz="2000" i="1" dirty="0">
                <a:solidFill>
                  <a:schemeClr val="tx1"/>
                </a:solidFill>
              </a:rPr>
              <a:t>. Admitir, possibilitar ou dar causa à contratação direta fora das hipóteses previstas em lei: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pt-BR" sz="2000" i="1" dirty="0" smtClean="0">
                <a:solidFill>
                  <a:schemeClr val="tx1"/>
                </a:solidFill>
              </a:rPr>
              <a:t>	Pena </a:t>
            </a:r>
            <a:r>
              <a:rPr lang="pt-BR" sz="2000" i="1" dirty="0">
                <a:solidFill>
                  <a:schemeClr val="tx1"/>
                </a:solidFill>
              </a:rPr>
              <a:t>- reclusão, de 4 (quatro) a 8 (oito) anos, e multa.</a:t>
            </a:r>
          </a:p>
          <a:p>
            <a:endParaRPr lang="pt-BR" sz="2000" dirty="0">
              <a:solidFill>
                <a:schemeClr val="tx1"/>
              </a:solidFill>
            </a:endParaRP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8749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s://ditador.com/wp-content/uploads/2021/03/frase-mais-forte-sobrevive-mais-inteligente-86422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157" y="705532"/>
            <a:ext cx="6638385" cy="317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0220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IRREGULARIDADES A SEREM EVITADAS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 algn="just">
              <a:lnSpc>
                <a:spcPct val="150000"/>
              </a:lnSpc>
              <a:buNone/>
            </a:pP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864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CONCEITO 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XXI - </a:t>
            </a:r>
            <a:r>
              <a:rPr lang="pt-BR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ressalvados os casos especificados na legislação</a:t>
            </a:r>
            <a:r>
              <a:rPr lang="pt-BR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, as obras, serviços, compras e alienações serão contratados </a:t>
            </a:r>
            <a:r>
              <a:rPr lang="pt-BR" b="1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mediante processo de licitação pública que assegure igualdade de condições a todos os concorrentes</a:t>
            </a:r>
            <a:r>
              <a:rPr lang="pt-BR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, com cláusulas que estabeleçam obrigações de pagamento, mantidas as condições efetivas da proposta, nos termos da lei, o qual somente permitirá as exigências de qualificação técnica e econômica indispensáveis à garantia do cumprimento das obrigações.”</a:t>
            </a:r>
            <a:br>
              <a:rPr lang="pt-BR" i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endParaRPr lang="pt-BR" b="1" i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410313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85138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62125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18536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40576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62246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68787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90790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6920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2954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CONCEITO 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CONTRATAÇÃO DIRETA	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Contratação 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 licitação, feita “sem” a realização do “processo licitatório formal” (existe um processo). É a ressalva prevista no art. 37, inciso XXI da CF. </a:t>
            </a:r>
            <a:r>
              <a:rPr lang="pt-B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Impossibilidade de licitar - Prejuízo – Desvantagem.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sz="2000" b="1" dirty="0">
              <a:solidFill>
                <a:schemeClr val="tx1"/>
              </a:solidFill>
            </a:endParaRP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56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FUNDAMENTAÇÃO LEGAL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NA LEI 8.666/93:</a:t>
            </a:r>
          </a:p>
          <a:p>
            <a:pPr algn="just"/>
            <a:endParaRPr lang="pt-BR" sz="20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Art. 24 – incisos do I ao XXXV – dispensa de licitação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Art. 25 – incisos do I ao III – Inexigibilidade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	Era menos burocrática – 3 orçamentos e comprava.</a:t>
            </a:r>
          </a:p>
          <a:p>
            <a:pPr algn="just">
              <a:lnSpc>
                <a:spcPct val="150000"/>
              </a:lnSpc>
            </a:pPr>
            <a:endParaRPr lang="pt-BR" sz="20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000" b="1" i="1" dirty="0">
              <a:solidFill>
                <a:schemeClr val="tx1"/>
              </a:solidFill>
              <a:latin typeface="+mn-lt"/>
            </a:endParaRP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1968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FUNDAMENTAÇÃO LEGAL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LEI 14.133/21: Do art. 72 ao 75.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1900" dirty="0">
              <a:solidFill>
                <a:schemeClr val="tx1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Artigo </a:t>
            </a:r>
            <a:r>
              <a:rPr lang="pt-B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72 - Instrução Processual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Artigo </a:t>
            </a:r>
            <a:r>
              <a:rPr lang="pt-B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73 - Responsabilidade solidária do contratado/fornecedor e do agente público.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Artigo </a:t>
            </a:r>
            <a:r>
              <a:rPr lang="pt-B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74 - Inexigibilidade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Artigo </a:t>
            </a:r>
            <a:r>
              <a:rPr lang="pt-B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75 - Dispensa de Licitação – incisos I ao XVI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900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1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172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CONSIDERAÇÕES E NOVIDADES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Publicidade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Portal Nacional de Compras Públicas – PNCP – centraliza todas as licitações públicas feitas pela União, Estados, Municípios e Distrito Federal (</a:t>
            </a:r>
            <a:r>
              <a:rPr lang="pt-B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arts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87 – sistema de registro cadastral do PNCP e 174 – criação do PNCP).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Segurança Jurídica: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Rito processual a ser seguido – critérios documentais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Responsabilização – (art. 73 – responsabilidade solidária e </a:t>
            </a:r>
            <a:r>
              <a:rPr lang="pt-B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arts</a:t>
            </a:r>
            <a:r>
              <a:rPr 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178 – altera o código penal e 185 – aplica sanção do código penal nas infrações administrativas).</a:t>
            </a:r>
          </a:p>
          <a:p>
            <a:pPr marL="0" indent="0">
              <a:buNone/>
            </a:pPr>
            <a:endParaRPr lang="pt-BR" sz="2400" dirty="0">
              <a:solidFill>
                <a:schemeClr val="tx1"/>
              </a:solidFill>
            </a:endParaRP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03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800" y="472975"/>
            <a:ext cx="80331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CONSIDERAÇÕES E NOVIDADES</a:t>
            </a:r>
            <a:endParaRPr lang="pt-BR" b="1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11700" y="1045675"/>
            <a:ext cx="8520600" cy="331295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b="1" dirty="0">
                <a:solidFill>
                  <a:schemeClr val="tx1"/>
                </a:solidFill>
              </a:rPr>
              <a:t>SRP – SISTEMA DE REGISTRO DE PREÇO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b="1" dirty="0">
                <a:solidFill>
                  <a:schemeClr val="tx1"/>
                </a:solidFill>
              </a:rPr>
              <a:t>	- ART. 82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b="1" dirty="0">
                <a:solidFill>
                  <a:schemeClr val="tx1"/>
                </a:solidFill>
              </a:rPr>
              <a:t>	</a:t>
            </a:r>
            <a:r>
              <a:rPr lang="pt-BR" sz="2000" b="1" i="1" dirty="0">
                <a:solidFill>
                  <a:schemeClr val="tx1"/>
                </a:solidFill>
              </a:rPr>
              <a:t>§6º - o sistema de registro de preços, poderá, na forma de regulamento, ser utilizado nas hipóteses de inexigibilidade e de dispensa de licitação para aquisição de bens ou para a contratação de serviços por mais de um órgão ou entidade.</a:t>
            </a:r>
          </a:p>
          <a:p>
            <a:pPr marL="114300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64482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401</Words>
  <Application>Microsoft Office PowerPoint</Application>
  <PresentationFormat>Apresentação na tela (16:9)</PresentationFormat>
  <Paragraphs>219</Paragraphs>
  <Slides>48</Slides>
  <Notes>45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48</vt:i4>
      </vt:variant>
    </vt:vector>
  </HeadingPairs>
  <TitlesOfParts>
    <vt:vector size="53" baseType="lpstr">
      <vt:lpstr>Arial</vt:lpstr>
      <vt:lpstr>Calibri (CORPO)</vt:lpstr>
      <vt:lpstr>Times New Roman</vt:lpstr>
      <vt:lpstr>Wingdings</vt:lpstr>
      <vt:lpstr>Simple Light</vt:lpstr>
      <vt:lpstr>Apresentação do PowerPoint</vt:lpstr>
      <vt:lpstr>Apresentação do PowerPoint</vt:lpstr>
      <vt:lpstr>CONCEITO </vt:lpstr>
      <vt:lpstr>CONCEITO </vt:lpstr>
      <vt:lpstr>CONCEITO </vt:lpstr>
      <vt:lpstr>FUNDAMENTAÇÃO LEGAL</vt:lpstr>
      <vt:lpstr>FUNDAMENTAÇÃO LEGAL</vt:lpstr>
      <vt:lpstr>CONSIDERAÇÕES E NOVIDADES</vt:lpstr>
      <vt:lpstr>CONSIDERAÇÕES E NOVIDADES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ESPÉCIES PROCESSUAIS</vt:lpstr>
      <vt:lpstr>IRREGULARIDADES A SEREM EVITADAS</vt:lpstr>
      <vt:lpstr>IRREGULARIDADES A SEREM EVITADAS</vt:lpstr>
      <vt:lpstr>IRREGULARIDADES A SEREM EVITADAS</vt:lpstr>
      <vt:lpstr>IRREGULARIDADES A SEREM EVITADAS</vt:lpstr>
      <vt:lpstr>Apresentação do PowerPoint</vt:lpstr>
      <vt:lpstr>IRREGULARIDADES A SEREM EVITADAS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34</cp:revision>
  <dcterms:modified xsi:type="dcterms:W3CDTF">2026-07-20T20:04:50Z</dcterms:modified>
</cp:coreProperties>
</file>